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12192000"/>
  <p:notesSz cx="6858000" cy="1857375"/>
  <p:embeddedFontLst>
    <p:embeddedFont>
      <p:font typeface="IBM Plex Mono SemiBold"/>
      <p:regular r:id="rId52"/>
      <p:bold r:id="rId53"/>
      <p:italic r:id="rId54"/>
      <p:boldItalic r:id="rId55"/>
    </p:embeddedFont>
    <p:embeddedFont>
      <p:font typeface="IBM Plex Mon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IBMPlexMonoSemiBold-bold.fntdata"/><Relationship Id="rId52" Type="http://schemas.openxmlformats.org/officeDocument/2006/relationships/font" Target="fonts/IBMPlexMonoSemiBold-regular.fntdata"/><Relationship Id="rId11" Type="http://schemas.openxmlformats.org/officeDocument/2006/relationships/slide" Target="slides/slide6.xml"/><Relationship Id="rId55" Type="http://schemas.openxmlformats.org/officeDocument/2006/relationships/font" Target="fonts/IBMPlexMonoSemiBold-boldItalic.fntdata"/><Relationship Id="rId10" Type="http://schemas.openxmlformats.org/officeDocument/2006/relationships/slide" Target="slides/slide5.xml"/><Relationship Id="rId54" Type="http://schemas.openxmlformats.org/officeDocument/2006/relationships/font" Target="fonts/IBMPlexMonoSemiBold-italic.fntdata"/><Relationship Id="rId13" Type="http://schemas.openxmlformats.org/officeDocument/2006/relationships/slide" Target="slides/slide8.xml"/><Relationship Id="rId57" Type="http://schemas.openxmlformats.org/officeDocument/2006/relationships/font" Target="fonts/IBMPlexMono-bold.fntdata"/><Relationship Id="rId12" Type="http://schemas.openxmlformats.org/officeDocument/2006/relationships/slide" Target="slides/slide7.xml"/><Relationship Id="rId56" Type="http://schemas.openxmlformats.org/officeDocument/2006/relationships/font" Target="fonts/IBMPlexMono-regular.fntdata"/><Relationship Id="rId15" Type="http://schemas.openxmlformats.org/officeDocument/2006/relationships/slide" Target="slides/slide10.xml"/><Relationship Id="rId59" Type="http://schemas.openxmlformats.org/officeDocument/2006/relationships/font" Target="fonts/IBMPlexMono-boldItalic.fntdata"/><Relationship Id="rId14" Type="http://schemas.openxmlformats.org/officeDocument/2006/relationships/slide" Target="slides/slide9.xml"/><Relationship Id="rId58" Type="http://schemas.openxmlformats.org/officeDocument/2006/relationships/font" Target="fonts/IBMPlexMon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6" name="Google Shape;226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800"/>
              <a:buFont typeface="IBM Plex Mono SemiBold"/>
              <a:buNone/>
              <a:defRPr b="0" i="0" sz="4800" u="none" cap="none" strike="noStrike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ertical Title and Text">
  <p:cSld name="1_Vertical Title and 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hyperlink" Target="https://github.com/georn/ibm-applied-data-science-project/blob/master/SpaceX_Machine_Learning_Prediction_Part_5.jupyterlite.ipynb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hyperlink" Target="https://github.com/georn/ibm-applied-data-science-project/blob/master/Visualisations/jupyter-labs-eda-dataviz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hyperlink" Target="https://github.com/georn/ibm-applied-data-science-project/blob/master/dataWrangling/jupyter-labs-eda-sql-coursera_sqllite.ipynb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hyperlink" Target="https://github.com/georn/ibm-applied-data-science-project/blob/master/VisualAnalyticsFolium/lab_jupyter_launch_site_location.ipynb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hyperlink" Target="https://github.com/georn/ibm-applied-data-science-project/blob/master/PredictiveAnalysis/SpaceX_Machine_Learning_Prediction_Part_5.jupyterlite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hyperlink" Target="https://github.com/georn/ibm-applied-data-science-project/blob/master/DataCollection/jupyter-labs-spacex-data-collection-api.ipynb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hyperlink" Target="https://github.com/georn/ibm-applied-data-science-project/blob/master/DataCollection/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&lt;Name&gt;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&lt;Date&gt;</a:t>
            </a:r>
            <a:endParaRPr/>
          </a:p>
        </p:txBody>
      </p:sp>
      <p:pic>
        <p:nvPicPr>
          <p:cNvPr descr="IBM Skills Network Logo - Horizontal-noai copy.png" id="87" name="Google Shape;8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820" y="676828"/>
            <a:ext cx="2104103" cy="62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Calculates the number on each site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Calculates the number of occurrences of each orbit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Calculate the number and </a:t>
            </a:r>
            <a:r>
              <a:rPr lang="en-US" sz="2200">
                <a:solidFill>
                  <a:srgbClr val="292929"/>
                </a:solidFill>
              </a:rPr>
              <a:t>occurrence</a:t>
            </a:r>
            <a:r>
              <a:rPr lang="en-US" sz="2200">
                <a:solidFill>
                  <a:srgbClr val="292929"/>
                </a:solidFill>
              </a:rPr>
              <a:t> of mission outcome per orbit type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Create a landing outcome label from Outcome column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Github URL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https://github.com/georn/ibm-applied-data-science-project/blob/master/SpaceX_Machine_Learning_Prediction_Part_5.jupyterlite.ipynb</a:t>
            </a:r>
            <a:endParaRPr sz="22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Charts: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Scatter Plot: Flight Number vs Payload Mass, Flight Number vs Launch Sites, Payfload vs Launch Sites, Payload vs Orbit Type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Bar Chart: Launch Success rate of each orbits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Line Plot: Launch Success rate vs Dates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Github URL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https://github.com/georn/ibm-applied-data-science-project/blob/master/Visualisations/jupyter-labs-eda-dataviz.ipynb</a:t>
            </a:r>
            <a:endParaRPr sz="22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 Data Visualization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68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292929"/>
                </a:solidFill>
              </a:rPr>
              <a:t>Displays the names of the unique launch sites</a:t>
            </a:r>
            <a:endParaRPr sz="1700">
              <a:solidFill>
                <a:srgbClr val="292929"/>
              </a:solidFill>
            </a:endParaRPr>
          </a:p>
          <a:p>
            <a:pPr indent="-1968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Char char="•"/>
            </a:pPr>
            <a:r>
              <a:rPr lang="en-US" sz="1700">
                <a:solidFill>
                  <a:srgbClr val="292929"/>
                </a:solidFill>
              </a:rPr>
              <a:t>Display 5 records where launch sites begin with ‘CCA’</a:t>
            </a:r>
            <a:endParaRPr sz="1700">
              <a:solidFill>
                <a:srgbClr val="292929"/>
              </a:solidFill>
            </a:endParaRPr>
          </a:p>
          <a:p>
            <a:pPr indent="-1968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Char char="•"/>
            </a:pPr>
            <a:r>
              <a:rPr lang="en-US" sz="1700">
                <a:solidFill>
                  <a:srgbClr val="292929"/>
                </a:solidFill>
              </a:rPr>
              <a:t>Display the total payload mass carried by boosters launched by NASA</a:t>
            </a:r>
            <a:endParaRPr sz="1700">
              <a:solidFill>
                <a:srgbClr val="292929"/>
              </a:solidFill>
            </a:endParaRPr>
          </a:p>
          <a:p>
            <a:pPr indent="-1968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Char char="•"/>
            </a:pPr>
            <a:r>
              <a:rPr lang="en-US" sz="1700">
                <a:solidFill>
                  <a:srgbClr val="292929"/>
                </a:solidFill>
              </a:rPr>
              <a:t>Display average payload mass carried by booster F9 v1.1</a:t>
            </a:r>
            <a:endParaRPr sz="1700">
              <a:solidFill>
                <a:srgbClr val="292929"/>
              </a:solidFill>
            </a:endParaRPr>
          </a:p>
          <a:p>
            <a:pPr indent="-1968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Char char="•"/>
            </a:pPr>
            <a:r>
              <a:rPr lang="en-US" sz="1700">
                <a:solidFill>
                  <a:srgbClr val="292929"/>
                </a:solidFill>
              </a:rPr>
              <a:t>List the date when the first successful landing outcome in ground was achieved</a:t>
            </a:r>
            <a:endParaRPr sz="1700">
              <a:solidFill>
                <a:srgbClr val="292929"/>
              </a:solidFill>
            </a:endParaRPr>
          </a:p>
          <a:p>
            <a:pPr indent="-1968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Char char="•"/>
            </a:pPr>
            <a:r>
              <a:rPr lang="en-US" sz="1700">
                <a:solidFill>
                  <a:srgbClr val="292929"/>
                </a:solidFill>
              </a:rPr>
              <a:t>List of names of the boosters which have success in drone ship and have payload mass greater than 4000 but less than 6000</a:t>
            </a:r>
            <a:endParaRPr sz="1700">
              <a:solidFill>
                <a:srgbClr val="292929"/>
              </a:solidFill>
            </a:endParaRPr>
          </a:p>
          <a:p>
            <a:pPr indent="-1968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Char char="•"/>
            </a:pPr>
            <a:r>
              <a:rPr lang="en-US" sz="1700">
                <a:solidFill>
                  <a:srgbClr val="292929"/>
                </a:solidFill>
              </a:rPr>
              <a:t>List of total number of successful and failure mission outcomes</a:t>
            </a:r>
            <a:endParaRPr sz="1700">
              <a:solidFill>
                <a:srgbClr val="292929"/>
              </a:solidFill>
            </a:endParaRPr>
          </a:p>
          <a:p>
            <a:pPr indent="-1968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Char char="•"/>
            </a:pPr>
            <a:r>
              <a:rPr lang="en-US" sz="1700">
                <a:solidFill>
                  <a:srgbClr val="292929"/>
                </a:solidFill>
              </a:rPr>
              <a:t>List the names of the booster versions which have carried the maximum </a:t>
            </a:r>
            <a:r>
              <a:rPr lang="en-US" sz="1700">
                <a:solidFill>
                  <a:srgbClr val="292929"/>
                </a:solidFill>
              </a:rPr>
              <a:t>payload mass.</a:t>
            </a:r>
            <a:endParaRPr sz="1700">
              <a:solidFill>
                <a:srgbClr val="292929"/>
              </a:solidFill>
            </a:endParaRPr>
          </a:p>
          <a:p>
            <a:pPr indent="-1968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Char char="•"/>
            </a:pPr>
            <a:r>
              <a:rPr lang="en-US" sz="1700">
                <a:solidFill>
                  <a:srgbClr val="292929"/>
                </a:solidFill>
              </a:rPr>
              <a:t>List the failed landing outcomes in drone ship and launch sites names for in year 2015</a:t>
            </a:r>
            <a:endParaRPr sz="1700">
              <a:solidFill>
                <a:srgbClr val="292929"/>
              </a:solidFill>
            </a:endParaRPr>
          </a:p>
          <a:p>
            <a:pPr indent="-1968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Char char="•"/>
            </a:pPr>
            <a:r>
              <a:rPr lang="en-US" sz="1700">
                <a:solidFill>
                  <a:srgbClr val="292929"/>
                </a:solidFill>
              </a:rPr>
              <a:t>Rank the counting of landing outcomes</a:t>
            </a:r>
            <a:endParaRPr sz="17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Github URL: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https://github.com/georn/ibm-applied-data-science-project/blob/master/dataWrangling/jupyter-labs-eda-sql-coursera_sqllite.ipynb</a:t>
            </a:r>
            <a:endParaRPr sz="22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 SQL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Folium markers were implemented to pinpoint SpaceX launch sites and their surrounding notable landmarks, which include railways, highways, cities, and coastlines.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chemeClr val="dk1"/>
                </a:solidFill>
              </a:rPr>
              <a:t>Polylines were utilized to establish connections between the launch sites and their closest landmarks.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 red coloration signifies instances of rocket launch failures.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Successes in rocket launches are represented by the color green.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292929"/>
                </a:solidFill>
              </a:rPr>
              <a:t>Github URL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https://github.com/georn/ibm-applied-data-science-project/blob/master/VisualAnalyticsFolium/lab_jupyter_launch_site_location.ipynb</a:t>
            </a:r>
            <a:endParaRPr sz="22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an Interactive Map with Folium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Summarize what plots/graphs and interactions you have added to a dashboard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why you added those plots and interactions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your completed Plotly Dash lab, 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 Dashboard with Plotly Dash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769993" y="1825625"/>
            <a:ext cx="9778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Using Scikit-learn creating a machine learning pipeline to predict if the stage will land given data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Github URL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https://github.com/georn/ibm-applied-data-science-project/blob/master/PredictiveAnalysis/SpaceX_Machine_Learning_Prediction_Part_5.jupyterlite.ipynb</a:t>
            </a:r>
            <a:endParaRPr sz="22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Predictive Analysis (Classification)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/>
        </p:nvSpPr>
        <p:spPr>
          <a:xfrm>
            <a:off x="841125" y="1807311"/>
            <a:ext cx="9840600" cy="3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Char char="•"/>
            </a:pPr>
            <a:r>
              <a:rPr lang="en-US" sz="1600"/>
              <a:t>It was shown that successful landing outcomes had increased since 2015</a:t>
            </a:r>
            <a:endParaRPr sz="1600"/>
          </a:p>
          <a:p>
            <a:pPr indent="-1905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Launch sites located near the coast line and away from populated areas to easier test the rockets</a:t>
            </a:r>
            <a:endParaRPr sz="1600"/>
          </a:p>
          <a:p>
            <a:pPr indent="-1905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Near highways and railways to help transportation of equipments and rocket pieces</a:t>
            </a:r>
            <a:endParaRPr sz="1600"/>
          </a:p>
          <a:p>
            <a:pPr indent="-1905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Machine learning able to predict the succes of rockets with an accuracy score of 83.33%</a:t>
            </a:r>
            <a:endParaRPr sz="1600"/>
          </a:p>
          <a:p>
            <a:pPr indent="-1143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9" name="Google Shape;229;p3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3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" name="Google Shape;241;p3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Launch Site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400" y="1462225"/>
            <a:ext cx="9411275" cy="34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 txBox="1"/>
          <p:nvPr/>
        </p:nvSpPr>
        <p:spPr>
          <a:xfrm>
            <a:off x="797500" y="5062875"/>
            <a:ext cx="8856900" cy="13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/>
        </p:nvSpPr>
        <p:spPr>
          <a:xfrm>
            <a:off x="1788375" y="5497425"/>
            <a:ext cx="8204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seems that the number of successful landings grew in correlation with the increase in flight numbers. Notably, CCAFS SLC 40 was the launch site with the highest number of landings.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3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Launch Site</a:t>
            </a:r>
            <a:endParaRPr/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75" y="1445526"/>
            <a:ext cx="11145451" cy="35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/>
        </p:nvSpPr>
        <p:spPr>
          <a:xfrm>
            <a:off x="954575" y="5379800"/>
            <a:ext cx="95094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Upon examining the scatter point chart, it becomes apparent that for the VAFB-SLC launch site, there haven't been any rocket launches carrying a heavy payload mass exceeding 10,000 kg.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3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 Rate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775" y="2110799"/>
            <a:ext cx="5838825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700825" y="1884975"/>
            <a:ext cx="3117600" cy="25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highest success rate Orbits 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ES-L1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GEO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SSO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HEO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p3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300" y="1685000"/>
            <a:ext cx="10597000" cy="23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5"/>
          <p:cNvSpPr txBox="1"/>
          <p:nvPr/>
        </p:nvSpPr>
        <p:spPr>
          <a:xfrm>
            <a:off x="1002900" y="4954125"/>
            <a:ext cx="99204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is evident that for the LEO orbit, success seems to correlate with the number of flights. However, no such relationship is apparent between flight number and success rate for GTO orbit.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" name="Google Shape;274;p3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Orbit 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5324" y="1735524"/>
            <a:ext cx="7184952" cy="230148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6"/>
          <p:cNvSpPr txBox="1"/>
          <p:nvPr/>
        </p:nvSpPr>
        <p:spPr>
          <a:xfrm>
            <a:off x="1570825" y="5522050"/>
            <a:ext cx="87603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heavier payloads, the rate of successful or positive landings is higher for Polar LEO and ISS. Conversely, for GTO, it's harder to discern a pattern as both successful and unsuccessful missions are quite common.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2" name="Google Shape;282;p3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Success Yearly Trend</a:t>
            </a:r>
            <a:endParaRPr/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550" y="1585900"/>
            <a:ext cx="8262900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7"/>
          <p:cNvSpPr txBox="1"/>
          <p:nvPr/>
        </p:nvSpPr>
        <p:spPr>
          <a:xfrm>
            <a:off x="894150" y="5534125"/>
            <a:ext cx="92196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is shown that the success rate has significantly increased from 2013 to 2020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" name="Google Shape;290;p38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All Launch Site Names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CCAFS LC-40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VAFB SLC-4E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KSC LC-39A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CCAFS SLC-40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All Launch Site Names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3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Site Names Begin with 'CCA'</a:t>
            </a:r>
            <a:endParaRPr/>
          </a:p>
        </p:txBody>
      </p:sp>
      <p:pic>
        <p:nvPicPr>
          <p:cNvPr id="298" name="Google Shape;2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525" y="1580188"/>
            <a:ext cx="9686925" cy="39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9"/>
          <p:cNvSpPr txBox="1"/>
          <p:nvPr/>
        </p:nvSpPr>
        <p:spPr>
          <a:xfrm>
            <a:off x="459175" y="5775800"/>
            <a:ext cx="9291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is shown the 5 records where launch sites begin with letters ‘CCA’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4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Payload Mass</a:t>
            </a:r>
            <a:endParaRPr/>
          </a:p>
        </p:txBody>
      </p:sp>
      <p:pic>
        <p:nvPicPr>
          <p:cNvPr id="306" name="Google Shape;3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425" y="1408749"/>
            <a:ext cx="7496175" cy="4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/>
          <p:nvPr/>
        </p:nvSpPr>
        <p:spPr>
          <a:xfrm>
            <a:off x="555825" y="1595000"/>
            <a:ext cx="2779200" cy="3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is shown that the total mass carried by Boosters launched by NASA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p4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Average Payload Mass by F9 v1.1</a:t>
            </a:r>
            <a:endParaRPr/>
          </a:p>
        </p:txBody>
      </p:sp>
      <p:pic>
        <p:nvPicPr>
          <p:cNvPr id="314" name="Google Shape;3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425" y="1408749"/>
            <a:ext cx="7496175" cy="4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1"/>
          <p:cNvSpPr txBox="1"/>
          <p:nvPr/>
        </p:nvSpPr>
        <p:spPr>
          <a:xfrm>
            <a:off x="459175" y="1595000"/>
            <a:ext cx="2694600" cy="25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is shown the average payload mass carried by a F9 v1.1 was 2928.4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p4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First Successful Ground Landing Date</a:t>
            </a:r>
            <a:endParaRPr/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425" y="1444049"/>
            <a:ext cx="7496175" cy="45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2"/>
          <p:cNvSpPr txBox="1"/>
          <p:nvPr/>
        </p:nvSpPr>
        <p:spPr>
          <a:xfrm>
            <a:off x="435000" y="1534575"/>
            <a:ext cx="2380500" cy="3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the result it says 01/08/2018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p4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Successful Drone Ship Landing with Payload between 4000 and 6000</a:t>
            </a:r>
            <a:endParaRPr/>
          </a:p>
        </p:txBody>
      </p:sp>
      <p:pic>
        <p:nvPicPr>
          <p:cNvPr id="330" name="Google Shape;33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425" y="1447075"/>
            <a:ext cx="7496175" cy="45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3"/>
          <p:cNvSpPr txBox="1"/>
          <p:nvPr/>
        </p:nvSpPr>
        <p:spPr>
          <a:xfrm>
            <a:off x="628325" y="1643325"/>
            <a:ext cx="26343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only 4 boosters with payload mass between 4000kg and 6000kg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958900" y="1520973"/>
            <a:ext cx="9663900" cy="49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Summary of methodologies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Data Collection using API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Data Collection with web scraping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Data Wrangling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Exploratory Data Analysis with SQL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Exploratory Data Analysis with Data Visualisation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Interactive Visual Analytics with Folium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Machine learning Prediction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Summary of all results</a:t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p4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Number of Successful and Failure Mission Outcomes</a:t>
            </a:r>
            <a:endParaRPr/>
          </a:p>
        </p:txBody>
      </p:sp>
      <p:pic>
        <p:nvPicPr>
          <p:cNvPr id="338" name="Google Shape;3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425" y="1410850"/>
            <a:ext cx="7496175" cy="46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4"/>
          <p:cNvSpPr txBox="1"/>
          <p:nvPr/>
        </p:nvSpPr>
        <p:spPr>
          <a:xfrm>
            <a:off x="326250" y="1631250"/>
            <a:ext cx="28518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is shown the total number of successful and failure mission outcomes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p4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Boosters Carried Maximum Payload</a:t>
            </a:r>
            <a:endParaRPr/>
          </a:p>
        </p:txBody>
      </p:sp>
      <p:pic>
        <p:nvPicPr>
          <p:cNvPr id="346" name="Google Shape;34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200" y="1628450"/>
            <a:ext cx="7496175" cy="51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5"/>
          <p:cNvSpPr txBox="1"/>
          <p:nvPr/>
        </p:nvSpPr>
        <p:spPr>
          <a:xfrm>
            <a:off x="386675" y="1558750"/>
            <a:ext cx="2404500" cy="3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is shown that 12 boosters have carried the maximum payload mass.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3" name="Google Shape;353;p4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2015 Launch Records</a:t>
            </a:r>
            <a:endParaRPr/>
          </a:p>
        </p:txBody>
      </p:sp>
      <p:pic>
        <p:nvPicPr>
          <p:cNvPr id="354" name="Google Shape;35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125" y="1539925"/>
            <a:ext cx="5454225" cy="505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6"/>
          <p:cNvSpPr txBox="1"/>
          <p:nvPr/>
        </p:nvSpPr>
        <p:spPr>
          <a:xfrm>
            <a:off x="700825" y="1824575"/>
            <a:ext cx="379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boosters F9 v1.1 B1012 and F9 v1.1 01015 from CCAFS LC-40 failed to land at 2015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1" name="Google Shape;361;p47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Rank the count of landing outcomes (such as Failure (drone ship) or Success (ground pad)) between the date 2010-06-04 and 2017-03-20, in descending order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362" name="Google Shape;362;p4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Rank Landing Outcomes Between 2010-06-04 and 2017-03-20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3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" name="Google Shape;373;p4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Launch sites Locations</a:t>
            </a:r>
            <a:endParaRPr/>
          </a:p>
        </p:txBody>
      </p:sp>
      <p:pic>
        <p:nvPicPr>
          <p:cNvPr id="374" name="Google Shape;37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500" y="1804987"/>
            <a:ext cx="9372600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9"/>
          <p:cNvSpPr txBox="1"/>
          <p:nvPr/>
        </p:nvSpPr>
        <p:spPr>
          <a:xfrm>
            <a:off x="374575" y="5413300"/>
            <a:ext cx="100170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Each launch site is located in close proximity to the coast and couple thousand kilometers away from the equator.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5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Success Rate of Rocket Launches</a:t>
            </a:r>
            <a:endParaRPr/>
          </a:p>
        </p:txBody>
      </p:sp>
      <p:pic>
        <p:nvPicPr>
          <p:cNvPr id="382" name="Google Shape;38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488" y="1401724"/>
            <a:ext cx="8409972" cy="502547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0"/>
          <p:cNvSpPr txBox="1"/>
          <p:nvPr/>
        </p:nvSpPr>
        <p:spPr>
          <a:xfrm>
            <a:off x="362500" y="2528850"/>
            <a:ext cx="1848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green markers denote successful rocket launches, while the red markers indicate failed launches.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9" name="Google Shape;389;p5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Surrounding Landmarks</a:t>
            </a:r>
            <a:endParaRPr sz="4000">
              <a:solidFill>
                <a:srgbClr val="0B49CB"/>
              </a:solidFill>
            </a:endParaRPr>
          </a:p>
        </p:txBody>
      </p:sp>
      <p:pic>
        <p:nvPicPr>
          <p:cNvPr id="390" name="Google Shape;39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1563" y="1401724"/>
            <a:ext cx="8409972" cy="502547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1"/>
          <p:cNvSpPr txBox="1"/>
          <p:nvPr/>
        </p:nvSpPr>
        <p:spPr>
          <a:xfrm>
            <a:off x="132925" y="1643325"/>
            <a:ext cx="2211300" cy="2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seems that launch sites are typically situated far from urban areas, with close proximity to railways and highways. They are also usually located near the coastline.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2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4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p5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Successful Launches by Site</a:t>
            </a:r>
            <a:endParaRPr/>
          </a:p>
        </p:txBody>
      </p:sp>
      <p:pic>
        <p:nvPicPr>
          <p:cNvPr id="403" name="Google Shape;40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00" y="1675074"/>
            <a:ext cx="11887200" cy="222457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3"/>
          <p:cNvSpPr txBox="1"/>
          <p:nvPr/>
        </p:nvSpPr>
        <p:spPr>
          <a:xfrm>
            <a:off x="374575" y="4567475"/>
            <a:ext cx="11285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plot illustrates that Site KSC LC-39A not only has the most successful launches but also boasts the highest rate of successful launches.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958702" y="2521400"/>
            <a:ext cx="9747000" cy="18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Capstone project to take the role of a data scientist 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I’ll built a machine learning model with the use of public information to predict the successful landing of SpaceX rockets</a:t>
            </a:r>
            <a:endParaRPr sz="22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0" name="Google Shape;410;p5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Total Successful Launches for Site CCAFS LC-40</a:t>
            </a:r>
            <a:endParaRPr sz="4000">
              <a:solidFill>
                <a:srgbClr val="0B49CB"/>
              </a:solidFill>
            </a:endParaRPr>
          </a:p>
        </p:txBody>
      </p:sp>
      <p:pic>
        <p:nvPicPr>
          <p:cNvPr id="411" name="Google Shape;4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59699"/>
            <a:ext cx="11887202" cy="220523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4"/>
          <p:cNvSpPr txBox="1"/>
          <p:nvPr/>
        </p:nvSpPr>
        <p:spPr>
          <a:xfrm>
            <a:off x="531675" y="4603725"/>
            <a:ext cx="94371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launch site CCAFS LC-40 has demonstrated a success rate among all SpaceX launch sites, with 73.1% of its total launches being successful.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p5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Payload vs Launch Sucess for all Sites</a:t>
            </a:r>
            <a:endParaRPr/>
          </a:p>
        </p:txBody>
      </p:sp>
      <p:pic>
        <p:nvPicPr>
          <p:cNvPr id="419" name="Google Shape;41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23424"/>
            <a:ext cx="11887199" cy="251304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5"/>
          <p:cNvSpPr txBox="1"/>
          <p:nvPr/>
        </p:nvSpPr>
        <p:spPr>
          <a:xfrm>
            <a:off x="422925" y="4676225"/>
            <a:ext cx="11104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highest success rate is observed when the payload falls within the range of 2000kg to 4000kg.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5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1" name="Google Shape;431;p57"/>
          <p:cNvSpPr txBox="1"/>
          <p:nvPr>
            <p:ph idx="1" type="body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Visualize the built model accuracy for all built classification models, in a bar chart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Find which model has the highest classification accuracy</a:t>
            </a:r>
            <a:endParaRPr/>
          </a:p>
        </p:txBody>
      </p:sp>
      <p:sp>
        <p:nvSpPr>
          <p:cNvPr id="432" name="Google Shape;432;p5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Classification Accuracy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8" name="Google Shape;438;p5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439" name="Google Shape;43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450" y="1596449"/>
            <a:ext cx="6086475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5" name="Google Shape;445;p59"/>
          <p:cNvSpPr txBox="1"/>
          <p:nvPr>
            <p:ph idx="1" type="body"/>
          </p:nvPr>
        </p:nvSpPr>
        <p:spPr>
          <a:xfrm>
            <a:off x="769992" y="1875050"/>
            <a:ext cx="10237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To compete effectively with SpaceX, it’s crucial to understand their strategies for </a:t>
            </a:r>
            <a:r>
              <a:rPr lang="en-US" sz="2200">
                <a:solidFill>
                  <a:srgbClr val="292929"/>
                </a:solidFill>
              </a:rPr>
              <a:t>success</a:t>
            </a:r>
            <a:r>
              <a:rPr lang="en-US" sz="2200">
                <a:solidFill>
                  <a:srgbClr val="292929"/>
                </a:solidFill>
              </a:rPr>
              <a:t>: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SpaceX </a:t>
            </a:r>
            <a:r>
              <a:rPr lang="en-US" sz="2200">
                <a:solidFill>
                  <a:srgbClr val="292929"/>
                </a:solidFill>
              </a:rPr>
              <a:t>strategically</a:t>
            </a:r>
            <a:r>
              <a:rPr lang="en-US" sz="2200">
                <a:solidFill>
                  <a:srgbClr val="292929"/>
                </a:solidFill>
              </a:rPr>
              <a:t> locates their launch sites near coastlines and away from populated areas, allowing them to conduct rocket landing tests with minimal </a:t>
            </a:r>
            <a:r>
              <a:rPr lang="en-US" sz="2200">
                <a:solidFill>
                  <a:srgbClr val="292929"/>
                </a:solidFill>
              </a:rPr>
              <a:t>disruption</a:t>
            </a:r>
            <a:r>
              <a:rPr lang="en-US" sz="2200">
                <a:solidFill>
                  <a:srgbClr val="292929"/>
                </a:solidFill>
              </a:rPr>
              <a:t>.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Among all the launch sites, KSC LC 39A has </a:t>
            </a:r>
            <a:r>
              <a:rPr lang="en-US" sz="2200">
                <a:solidFill>
                  <a:srgbClr val="292929"/>
                </a:solidFill>
              </a:rPr>
              <a:t>demonstrated</a:t>
            </a:r>
            <a:r>
              <a:rPr lang="en-US" sz="2200">
                <a:solidFill>
                  <a:srgbClr val="292929"/>
                </a:solidFill>
              </a:rPr>
              <a:t> the highest launch success rate.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Since 2015, SpaceX has seen a significant increase in landing success rates. Moreover, a clear trend shows that the success rate improves with an increase in flight numbers.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446" name="Google Shape;446;p5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83333"/>
              <a:buFont typeface="Arial"/>
              <a:buNone/>
            </a:pPr>
            <a:r>
              <a:rPr lang="en-US" sz="48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4800"/>
          </a:p>
          <a:p>
            <a:pPr indent="-1651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4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collection methodology:</a:t>
            </a:r>
            <a:endParaRPr sz="4800"/>
          </a:p>
          <a:p>
            <a:pPr indent="-1651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rgbClr val="757070"/>
                </a:solidFill>
              </a:rPr>
              <a:t>By scraping data from a static URL of a Wikipedia page that list all Falcon 9 and Falcon Heavy launches. Python and the request library is used to fetch the webpage content, and then used BeautifulSoup to parse the HTML content and extract the required information.</a:t>
            </a:r>
            <a:endParaRPr sz="3600">
              <a:solidFill>
                <a:srgbClr val="757070"/>
              </a:solidFill>
            </a:endParaRPr>
          </a:p>
          <a:p>
            <a:pPr indent="-1651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rgbClr val="757070"/>
                </a:solidFill>
              </a:rPr>
              <a:t>Additionally, another portion of the data is collected from a static JSON file using a an API Call. The JSON containing information about the rockets, payloads, launchpads, cores, flight number and data.</a:t>
            </a:r>
            <a:r>
              <a:rPr b="0" i="0" lang="en-US" sz="36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3600"/>
          </a:p>
          <a:p>
            <a:pPr indent="-1651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4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data wrangling</a:t>
            </a:r>
            <a:endParaRPr sz="4800"/>
          </a:p>
          <a:p>
            <a:pPr indent="-17145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lang="en-US" sz="4000">
                <a:solidFill>
                  <a:srgbClr val="757070"/>
                </a:solidFill>
              </a:rPr>
              <a:t>Calculated Numer of Launches on each site, calculated number of </a:t>
            </a:r>
            <a:r>
              <a:rPr lang="en-US" sz="4000">
                <a:solidFill>
                  <a:srgbClr val="757070"/>
                </a:solidFill>
              </a:rPr>
              <a:t>occurrences</a:t>
            </a:r>
            <a:r>
              <a:rPr lang="en-US" sz="4000">
                <a:solidFill>
                  <a:srgbClr val="757070"/>
                </a:solidFill>
              </a:rPr>
              <a:t> of each orbit, calculated the </a:t>
            </a:r>
            <a:r>
              <a:rPr lang="en-US" sz="4000">
                <a:solidFill>
                  <a:srgbClr val="757070"/>
                </a:solidFill>
              </a:rPr>
              <a:t>number</a:t>
            </a:r>
            <a:r>
              <a:rPr lang="en-US" sz="4000">
                <a:solidFill>
                  <a:srgbClr val="757070"/>
                </a:solidFill>
              </a:rPr>
              <a:t> of </a:t>
            </a:r>
            <a:r>
              <a:rPr lang="en-US" sz="4000">
                <a:solidFill>
                  <a:srgbClr val="757070"/>
                </a:solidFill>
              </a:rPr>
              <a:t>occurrence</a:t>
            </a:r>
            <a:r>
              <a:rPr lang="en-US" sz="4000">
                <a:solidFill>
                  <a:srgbClr val="757070"/>
                </a:solidFill>
              </a:rPr>
              <a:t> of mission outcome, and created a landing outcome label.</a:t>
            </a:r>
            <a:endParaRPr sz="4000"/>
          </a:p>
          <a:p>
            <a:pPr indent="-1651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4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exploratory data analysis (EDA) using visualization and SQL</a:t>
            </a:r>
            <a:endParaRPr sz="4800"/>
          </a:p>
          <a:p>
            <a:pPr indent="-1651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4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interactive visual analytics using Folium and Plotly Dash</a:t>
            </a:r>
            <a:endParaRPr sz="4800"/>
          </a:p>
          <a:p>
            <a:pPr indent="-1651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4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predictive analysis using classification models</a:t>
            </a:r>
            <a:endParaRPr sz="4800"/>
          </a:p>
          <a:p>
            <a:pPr indent="-17145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How to build, tune, evaluate classification models</a:t>
            </a:r>
            <a:endParaRPr sz="4000"/>
          </a:p>
          <a:p>
            <a:pPr indent="-889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8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528586" y="146917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/>
              <a:t>Data collected by </a:t>
            </a:r>
            <a:r>
              <a:rPr lang="en-US" sz="2200"/>
              <a:t> web scraping data from the </a:t>
            </a:r>
            <a:r>
              <a:rPr lang="en-US" sz="2200"/>
              <a:t>List of Falcon 9 and Falcon Heavy launches Wikipage  </a:t>
            </a:r>
            <a:r>
              <a:rPr lang="en-US" sz="2200">
                <a:solidFill>
                  <a:schemeClr val="dk1"/>
                </a:solidFill>
              </a:rPr>
              <a:t>    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Data collected by HTTP request to SpaceX API</a:t>
            </a:r>
            <a:endParaRPr sz="22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grpSp>
        <p:nvGrpSpPr>
          <p:cNvPr id="131" name="Google Shape;131;p21"/>
          <p:cNvGrpSpPr/>
          <p:nvPr/>
        </p:nvGrpSpPr>
        <p:grpSpPr>
          <a:xfrm>
            <a:off x="1338910" y="3314775"/>
            <a:ext cx="8352100" cy="2360750"/>
            <a:chOff x="1338910" y="3314775"/>
            <a:chExt cx="8352100" cy="2360750"/>
          </a:xfrm>
        </p:grpSpPr>
        <p:sp>
          <p:nvSpPr>
            <p:cNvPr id="132" name="Google Shape;132;p21"/>
            <p:cNvSpPr/>
            <p:nvPr/>
          </p:nvSpPr>
          <p:spPr>
            <a:xfrm>
              <a:off x="2317500" y="4130925"/>
              <a:ext cx="724500" cy="633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3186850" y="4111575"/>
              <a:ext cx="1267500" cy="67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Data Source Identification</a:t>
              </a: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4739525" y="3314775"/>
              <a:ext cx="1489200" cy="796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Web Scraping Wikipage</a:t>
              </a: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4739525" y="5002925"/>
              <a:ext cx="1489200" cy="67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API Call (SpaceX API)</a:t>
              </a: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4043825" y="3376875"/>
              <a:ext cx="639900" cy="6726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 flipH="1" rot="10800000">
              <a:off x="4043825" y="4846275"/>
              <a:ext cx="639900" cy="6726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 flipH="1" rot="5400000">
              <a:off x="6468300" y="4846275"/>
              <a:ext cx="639900" cy="6726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 rot="5400000">
              <a:off x="6468300" y="3455325"/>
              <a:ext cx="639900" cy="6726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6451950" y="4150800"/>
              <a:ext cx="1267500" cy="67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Data Conversion</a:t>
              </a: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926125" y="4130925"/>
              <a:ext cx="724500" cy="633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1338910" y="4101675"/>
              <a:ext cx="833700" cy="79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Start</a:t>
              </a: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8857310" y="4101675"/>
              <a:ext cx="833700" cy="79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End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Arial"/>
              <a:buChar char="•"/>
            </a:pPr>
            <a:r>
              <a:rPr lang="en-US">
                <a:solidFill>
                  <a:srgbClr val="292929"/>
                </a:solidFill>
              </a:rPr>
              <a:t>Flowchart overview of the data </a:t>
            </a:r>
            <a:r>
              <a:rPr lang="en-US">
                <a:solidFill>
                  <a:srgbClr val="292929"/>
                </a:solidFill>
              </a:rPr>
              <a:t>collection</a:t>
            </a:r>
            <a:r>
              <a:rPr lang="en-US">
                <a:solidFill>
                  <a:srgbClr val="292929"/>
                </a:solidFill>
              </a:rPr>
              <a:t> process through SpaceX API. Full notebook can be seen in URL below.</a:t>
            </a:r>
            <a:endParaRPr b="0" i="0" sz="22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Arial"/>
              <a:buChar char="•"/>
            </a:pPr>
            <a:r>
              <a:rPr lang="en-US">
                <a:solidFill>
                  <a:srgbClr val="292929"/>
                </a:solidFill>
              </a:rPr>
              <a:t>Github URL: </a:t>
            </a:r>
            <a:endParaRPr>
              <a:solidFill>
                <a:srgbClr val="292929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400"/>
              <a:buChar char="○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https://github.com/georn/ibm-applied-data-science-project/blob/master/DataCollection/jupyter-labs-spacex-data-collection-api.ipynb</a:t>
            </a:r>
            <a:endParaRPr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– SpaceX API</a:t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7976050" y="1382375"/>
            <a:ext cx="1038300" cy="68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</a:t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7976050" y="5670450"/>
            <a:ext cx="1038300" cy="68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6096000" y="2505625"/>
            <a:ext cx="4705200" cy="50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Send GET request to SpaceX API using the request library</a:t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6142600" y="3533988"/>
            <a:ext cx="4705200" cy="50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</a:t>
            </a:r>
            <a:r>
              <a:rPr lang="en-US"/>
              <a:t>successful</a:t>
            </a:r>
            <a:r>
              <a:rPr lang="en-US"/>
              <a:t> request, parse the JSON response 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6142600" y="4562338"/>
            <a:ext cx="4705200" cy="50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r>
              <a:rPr lang="en-US"/>
              <a:t>onvert into a pandas DataFrame for easier manipulation and analysis</a:t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8175700" y="2116350"/>
            <a:ext cx="639000" cy="3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8175700" y="5228900"/>
            <a:ext cx="639000" cy="3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8175700" y="3102313"/>
            <a:ext cx="639000" cy="3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8175700" y="4130675"/>
            <a:ext cx="639000" cy="3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•"/>
            </a:pPr>
            <a:r>
              <a:rPr lang="en-US">
                <a:solidFill>
                  <a:srgbClr val="292929"/>
                </a:solidFill>
              </a:rPr>
              <a:t>Flowchart overview of the data collection process through webscraping the Wikipage. Full notebook can be seen in URL below.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400"/>
              <a:buChar char="•"/>
            </a:pPr>
            <a:r>
              <a:rPr lang="en-US">
                <a:solidFill>
                  <a:srgbClr val="292929"/>
                </a:solidFill>
              </a:rPr>
              <a:t>Github URL: </a:t>
            </a:r>
            <a:endParaRPr>
              <a:solidFill>
                <a:srgbClr val="292929"/>
              </a:solidFill>
            </a:endParaRPr>
          </a:p>
          <a:p>
            <a:pPr indent="-317500" lvl="1" marL="9144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400"/>
              <a:buChar char="○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https://github.com/georn/ibm-applied-data-science-project/blob/master/DataCollection/jupyter-labs-webscraping.ipynb</a:t>
            </a:r>
            <a:endParaRPr>
              <a:solidFill>
                <a:srgbClr val="292929"/>
              </a:solidFill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ct val="100000"/>
              <a:buFont typeface="IBM Plex Mono SemiBold"/>
              <a:buNone/>
            </a:pPr>
            <a:r>
              <a:t/>
            </a:r>
            <a:endParaRPr sz="40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- Web Scraping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7976050" y="1312500"/>
            <a:ext cx="7674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Start</a:t>
            </a:r>
            <a:endParaRPr sz="1100"/>
          </a:p>
        </p:txBody>
      </p:sp>
      <p:sp>
        <p:nvSpPr>
          <p:cNvPr id="169" name="Google Shape;169;p23"/>
          <p:cNvSpPr/>
          <p:nvPr/>
        </p:nvSpPr>
        <p:spPr>
          <a:xfrm>
            <a:off x="6351250" y="2209663"/>
            <a:ext cx="4017000" cy="4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Send GET request to Wikipedia page using the request library</a:t>
            </a:r>
            <a:endParaRPr sz="1100"/>
          </a:p>
        </p:txBody>
      </p:sp>
      <p:sp>
        <p:nvSpPr>
          <p:cNvPr id="170" name="Google Shape;170;p23"/>
          <p:cNvSpPr/>
          <p:nvPr/>
        </p:nvSpPr>
        <p:spPr>
          <a:xfrm>
            <a:off x="6351400" y="3015286"/>
            <a:ext cx="4016700" cy="4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On successful request, parse the HTML response </a:t>
            </a:r>
            <a:endParaRPr sz="1100"/>
          </a:p>
        </p:txBody>
      </p:sp>
      <p:sp>
        <p:nvSpPr>
          <p:cNvPr id="171" name="Google Shape;171;p23"/>
          <p:cNvSpPr/>
          <p:nvPr/>
        </p:nvSpPr>
        <p:spPr>
          <a:xfrm>
            <a:off x="6350950" y="3820900"/>
            <a:ext cx="4017600" cy="4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Extract the required data (Launch sites, payload, launch outcome) using BeautifulSoup library</a:t>
            </a:r>
            <a:endParaRPr sz="1100"/>
          </a:p>
        </p:txBody>
      </p:sp>
      <p:sp>
        <p:nvSpPr>
          <p:cNvPr id="172" name="Google Shape;172;p23"/>
          <p:cNvSpPr/>
          <p:nvPr/>
        </p:nvSpPr>
        <p:spPr>
          <a:xfrm>
            <a:off x="8132950" y="1893525"/>
            <a:ext cx="453600" cy="244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8090200" y="5116000"/>
            <a:ext cx="539100" cy="290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7976050" y="6266800"/>
            <a:ext cx="7674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End</a:t>
            </a:r>
            <a:endParaRPr sz="1100"/>
          </a:p>
        </p:txBody>
      </p:sp>
      <p:sp>
        <p:nvSpPr>
          <p:cNvPr id="175" name="Google Shape;175;p23"/>
          <p:cNvSpPr/>
          <p:nvPr/>
        </p:nvSpPr>
        <p:spPr>
          <a:xfrm>
            <a:off x="8132950" y="2716300"/>
            <a:ext cx="453600" cy="244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8132950" y="3504763"/>
            <a:ext cx="453600" cy="244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8132950" y="4310388"/>
            <a:ext cx="453600" cy="244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6350950" y="4617950"/>
            <a:ext cx="4017600" cy="4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Clean and structure the extracted data as needed (removing unnecessary characters, splitting columns, etc)</a:t>
            </a:r>
            <a:endParaRPr sz="1100"/>
          </a:p>
        </p:txBody>
      </p:sp>
      <p:sp>
        <p:nvSpPr>
          <p:cNvPr id="179" name="Google Shape;179;p23"/>
          <p:cNvSpPr/>
          <p:nvPr/>
        </p:nvSpPr>
        <p:spPr>
          <a:xfrm>
            <a:off x="6350950" y="5469750"/>
            <a:ext cx="4017600" cy="4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Convert the processed data into a pandas DataFrame for easier manipulation and analysis</a:t>
            </a:r>
            <a:endParaRPr sz="1100"/>
          </a:p>
        </p:txBody>
      </p:sp>
      <p:sp>
        <p:nvSpPr>
          <p:cNvPr id="180" name="Google Shape;180;p23"/>
          <p:cNvSpPr/>
          <p:nvPr/>
        </p:nvSpPr>
        <p:spPr>
          <a:xfrm>
            <a:off x="8090200" y="5940425"/>
            <a:ext cx="539100" cy="290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